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.jpe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misco910/413731539" TargetMode="Externa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ajc1/11706363473" TargetMode="Externa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athomewithtech.files.wordpress.com/2014/11/email-overload.jpg" TargetMode="Externa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floridamemory/5536778397" TargetMode="Externa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aremetrics.com/blog/build-it-buy-it" TargetMode="Externa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3" Type="http://schemas.openxmlformats.org/officeDocument/2006/relationships/image" Target="../media/image4.png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log.codinghorror.com/exception-driven-development/" TargetMode="Externa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asp.net" TargetMode="External"/><Relationship Id="rId4" Type="http://schemas.openxmlformats.org/officeDocument/2006/relationships/hyperlink" Target="https://www.flickr.com/photos/ghodilated/3540159325" TargetMode="Externa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giuseppemilo/15414290956" TargetMode="Externa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davidjellison.wordpress.com/2013/10/13/saas-deployment-fail/" TargetMode="Externa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usgsbiml/10329134756" TargetMode="Externa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ww.mayerdan.com/ruby/2012/11/11/bugs-per-line-of-code-ratio" TargetMode="Externa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Remote employee for over 10 years in various areas of Wisconsin.</a:t>
            </a:r>
          </a:p>
          <a:p>
            <a:pPr/>
            <a:r>
              <a:t>Almost all of the work I do is open source, my main project that I run is Exceptionless</a:t>
            </a:r>
          </a:p>
          <a:p>
            <a:pPr/>
            <a:r>
              <a:t>Always worked on solutions to help developers from commercial to open source software encompassing many different environments.</a:t>
            </a:r>
          </a:p>
          <a:p>
            <a:pPr/>
            <a:r>
              <a:t>Private Pilot, Snow boarder, Bee Keeper &amp; Husband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if only </a:t>
            </a:r>
            <a:r>
              <a:rPr b="1"/>
              <a:t>1% is telling</a:t>
            </a:r>
            <a:r>
              <a:t> you how do you know what’s going on?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The data will tell you what’s going on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make sure you are collecting everything you can.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The data is customer feedback</a:t>
            </a:r>
          </a:p>
          <a:p>
            <a:pPr/>
            <a:r>
              <a:t>Image taken from https://www.flickr.com/photos/usgeologicalsurvey/13990836601/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on what matters: Fixing top issues rapidly and working on new features</a:t>
            </a:r>
          </a:p>
          <a:p>
            <a:pPr/>
          </a:p>
          <a:p>
            <a:pPr/>
            <a:r>
              <a:t>Photo taken from: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https://www.flickr.com/photos/misco910/413731539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spend extra time with tech support by asking users: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What version are you running?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When did you first notice this?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Can you tell me how to repro?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Tell me about your environment?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How did you start the application?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the impression of a product held by real or potential consumers.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What will your customers think when they have an issue?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Do you think they will come back (only ~16% will)?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Do you think they will refer you to someone else?</a:t>
            </a:r>
          </a:p>
          <a:p>
            <a:pPr/>
          </a:p>
          <a:p>
            <a:pPr/>
            <a:r>
              <a:t>Saves money by increasing customer conversions.</a:t>
            </a:r>
            <a:endParaRPr b="1"/>
          </a:p>
          <a:p>
            <a:pPr/>
            <a:endParaRPr b="1"/>
          </a:p>
          <a:p>
            <a:pPr/>
            <a:r>
              <a:t>Photo taken from</a:t>
            </a:r>
            <a:r>
              <a:rPr b="1"/>
              <a:t>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https://www.flickr.com/photos/ajc1/11706363473</a:t>
            </a:r>
            <a:r>
              <a:rPr b="1"/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SHIP IT!!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Get as many users using it as possible.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Different ways to collect data and there are different types of data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You won’t know unless you have good logging and metrics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I collect enough of the good data?</a:t>
            </a:r>
          </a:p>
          <a:p>
            <a:pPr/>
            <a:r>
              <a:t>Flow through tracing information as much as possible.</a:t>
            </a:r>
          </a:p>
          <a:p>
            <a:pPr/>
            <a:r>
              <a:t>Log all the data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Wading through hundreds of emails,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Emails are no longer important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Taken from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https://athomewithtech.files.wordpress.com/2014/11/email-overload.jpg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Shape 2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Font typeface="Avenir Next Regular"/>
              <a:defRPr b="1"/>
            </a:pPr>
            <a:r>
              <a:t>You've all seen this before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Do you scale?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Do you have credentials?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String worth of data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Bottomless pit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I’d love for you to walk away getting value from this talk. </a:t>
            </a:r>
          </a:p>
          <a:p>
            <a:pPr/>
            <a:r>
              <a:t>Companies have spent tons of money on EDD.</a:t>
            </a:r>
          </a:p>
          <a:p>
            <a:pPr/>
            <a:r>
              <a:t>I work at one of them, Exceptionless</a:t>
            </a:r>
          </a:p>
          <a:p>
            <a:pPr/>
            <a:r>
              <a:t>Please use an existing solution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to mention Log files can get really big and it’s hard to look at them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times have you tracked down an issue with no contextual data.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SzPct val="40000"/>
              <a:buBlip>
                <a:blip r:embed="rId3"/>
              </a:buBlip>
            </a:pPr>
            <a:r>
              <a:t>$$$$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Technical Debt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Supporting it</a:t>
            </a:r>
          </a:p>
          <a:p>
            <a:pPr/>
          </a:p>
          <a:p>
            <a:pPr/>
            <a:r>
              <a:t>Photo taken from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https://www.flickr.com/photos/floridamemory/5536778397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you want to be working on features or sidelined on a solved problem?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https://baremetrics.com/blog/build-it-buy-it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answer is simple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SzPct val="40000"/>
              <a:buBlip>
                <a:blip r:embed="rId3"/>
              </a:buBlip>
            </a:pPr>
            <a:r>
              <a:t>Beware of vendor lock in (use abstractions)!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Use something that has options (self hosted or maintained)</a:t>
            </a:r>
          </a:p>
          <a:p>
            <a:pPr marL="287617" indent="-287617">
              <a:buSzPct val="40000"/>
              <a:buBlip>
                <a:blip r:embed="rId3"/>
              </a:buBlip>
            </a:pPr>
            <a:r>
              <a:t>Use existing solutions that are actively maintained and preferably has rich notifications.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Breakdowns of how often and how many are affected. This data is put into categories to easily see what to fix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Stacking duplicate exceptions</a:t>
            </a:r>
          </a:p>
          <a:p>
            <a:pPr/>
            <a:r>
              <a:t>Know if you are getting better or worse overtime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Shape 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Rich Contextual Information (That stuff you didn’t need to ask the user for)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hape 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not just about capturing the errors but all meta data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Simply the process of allocating resources toward fixing problems real users are having with your software based on data. You Collect this data through embedded Software.</a:t>
            </a:r>
          </a:p>
          <a:p>
            <a:pPr/>
          </a:p>
          <a:p>
            <a:pPr/>
            <a:r>
              <a:t>You all are doing it, you just don’t know you are.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https://blog.codinghorror.com/exception-driven-development/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Setting up and configuring a new exceptionless project and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asp.net</a:t>
            </a:r>
            <a:r>
              <a:t> core application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Overview of an existing sample project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View how existing logs are created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See if we can make the logs better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Check the logs to ensure we are logging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</a:p>
          <a:p>
            <a:pPr/>
            <a:r>
              <a:t>Art taken from: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https://www.flickr.com/photos/ghodilated/3540159325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 course this is obvious that there are issues and they need to be fixed but what should you focus on?</a:t>
            </a:r>
          </a:p>
          <a:p>
            <a:pPr/>
          </a:p>
          <a:p>
            <a:pPr/>
            <a:r>
              <a:t>Photo taken from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https://www.flickr.com/photos/giuseppemilo/15414290956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Use the data to find your problematic code.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Prioritize your errors based on 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number of occurrences 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users affected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low hanging fruit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hape 3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 this sink in for a second!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2" name="Shape 3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on top issues affecting users, but don’t exclude exceptions not effecting users. </a:t>
            </a:r>
          </a:p>
          <a:p>
            <a:pPr/>
            <a:r>
              <a:t>There could be services causing issues.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also to ensure you didn’t break anything else.</a:t>
            </a:r>
          </a:p>
          <a:p>
            <a:pPr/>
          </a:p>
          <a:p>
            <a:pPr/>
            <a:r>
              <a:t>Remember these bugs slipped through: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Existing Tests,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QA,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code reviews and analysis</a:t>
            </a:r>
          </a:p>
          <a:p>
            <a:pPr/>
          </a:p>
          <a:p>
            <a:pPr/>
            <a:r>
              <a:t>And finally 99% of users probably ran into this issue and never told you about it.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Demo how to fix bugs from the logs we have.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Prioritize your errors based on 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number of occurrences 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users affected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low hanging fruit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7" name="Shape 3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From the users’ perspective, you’ll have a rock solid application in a handful of iterations.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</a:p>
          <a:p>
            <a:pPr/>
            <a:r>
              <a:t>Image taken from: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https://davidjellison.wordpress.com/2013/10/13/saas-deployment-fail/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1" name="Shape 3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continuous integration succeeds send that baby way.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Shape 3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will love you for it.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process is three simple steps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will love you for it.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Shape 4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You’re already doing it and you just don’t know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3" name="Shape 4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Repeat the process and iterate rapidly.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From the users’ perspective, you’ll have a rock solid application in a handful of iterations.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Exception Driven Development solves many issues, I think it really helps solve problems before they become an even bigger issue.</a:t>
            </a:r>
          </a:p>
          <a:p>
            <a:pPr/>
          </a:p>
          <a:p>
            <a:pPr/>
            <a:r>
              <a:t>I’m going to cover a few reasons why you should care.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Your going to ship with bugs even if you have: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extensive QA department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doing code reviews</a:t>
            </a:r>
          </a:p>
          <a:p>
            <a:pPr lvl="1" marL="7321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code analysis.</a:t>
            </a:r>
          </a:p>
          <a:p>
            <a:pPr/>
          </a:p>
          <a:p>
            <a:pPr/>
            <a:r>
              <a:t>Photo taken from: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https://www.flickr.com/photos/usgsbiml/10329134756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will always be bugs in software unless never ship</a:t>
            </a:r>
          </a:p>
          <a:p>
            <a:pPr/>
          </a:p>
          <a:p>
            <a:pPr/>
            <a:r>
              <a:t>Jeff Atwood - Stack Overflow / Coding Horror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Again you gotta ship it.</a:t>
            </a:r>
          </a:p>
          <a:p>
            <a:pPr/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http://www.mayerdan.com/ruby/2012/11/11/bugs-per-line-of-code-ratio</a:t>
            </a:r>
            <a:r>
              <a:t> </a:t>
            </a:r>
          </a:p>
          <a:p>
            <a:pPr/>
          </a:p>
          <a:p>
            <a:pPr/>
            <a:r>
              <a:t>Steve McConnell - Code Complete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Users won’t always report the data (probably &lt;1% (evangelists?? will tell you).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 Regular"/>
              <a:buChar char="‣"/>
            </a:pPr>
            <a:r>
              <a:t>Did you lose the other 99%?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78B100"/>
              </a:buClr>
              <a:buChar char="▸"/>
            </a:lvl1pPr>
            <a:lvl2pPr>
              <a:buClr>
                <a:srgbClr val="78B100"/>
              </a:buClr>
              <a:buChar char="▸"/>
            </a:lvl2pPr>
            <a:lvl3pPr>
              <a:buClr>
                <a:srgbClr val="78B100"/>
              </a:buClr>
              <a:buChar char="▸"/>
            </a:lvl3pPr>
            <a:lvl4pPr>
              <a:buClr>
                <a:srgbClr val="78B100"/>
              </a:buClr>
              <a:buChar char="▸"/>
            </a:lvl4pPr>
            <a:lvl5pPr>
              <a:buClr>
                <a:srgbClr val="78B100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21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22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2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rgbClr val="77AF0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21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22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2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rgbClr val="6D9E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2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22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23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21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8B00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7AF0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7B10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21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78B10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B10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9B10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78B005"/>
              </a:buClr>
              <a:buChar char="▸"/>
            </a:lvl1pPr>
            <a:lvl2pPr>
              <a:buClr>
                <a:srgbClr val="78B005"/>
              </a:buClr>
              <a:buChar char="▸"/>
            </a:lvl2pPr>
            <a:lvl3pPr>
              <a:buClr>
                <a:srgbClr val="78B005"/>
              </a:buClr>
              <a:buChar char="▸"/>
            </a:lvl3pPr>
            <a:lvl4pPr>
              <a:buClr>
                <a:srgbClr val="78B005"/>
              </a:buClr>
              <a:buChar char="▸"/>
            </a:lvl4pPr>
            <a:lvl5pPr>
              <a:buClr>
                <a:srgbClr val="78B005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2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idx="22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9AF0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rgbClr val="78B000"/>
              </a:buClr>
              <a:buChar char="▸"/>
              <a:defRPr sz="2800"/>
            </a:lvl1pPr>
            <a:lvl2pPr>
              <a:buClr>
                <a:srgbClr val="78B000"/>
              </a:buClr>
              <a:buChar char="▸"/>
              <a:defRPr sz="2800"/>
            </a:lvl2pPr>
            <a:lvl3pPr>
              <a:buClr>
                <a:srgbClr val="78B000"/>
              </a:buClr>
              <a:buChar char="▸"/>
              <a:defRPr sz="2800"/>
            </a:lvl3pPr>
            <a:lvl4pPr>
              <a:buClr>
                <a:srgbClr val="78B000"/>
              </a:buClr>
              <a:buChar char="▸"/>
              <a:defRPr sz="2800"/>
            </a:lvl4pPr>
            <a:lvl5pPr>
              <a:buClr>
                <a:srgbClr val="78B000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rgbClr val="78B10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228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rgbClr val="78B10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457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rgbClr val="78B10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685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rgbClr val="78B10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9144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rgbClr val="78B10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1430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rgbClr val="78B10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1371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rgbClr val="78B10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1600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rgbClr val="78B10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1828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solidFill>
            <a:srgbClr val="78B10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34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tif"/><Relationship Id="rId4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twitter.com/blaken" TargetMode="External"/><Relationship Id="rId3" Type="http://schemas.openxmlformats.org/officeDocument/2006/relationships/hyperlink" Target="http://github.com/niemyjski" TargetMode="External"/><Relationship Id="rId4" Type="http://schemas.openxmlformats.org/officeDocument/2006/relationships/image" Target="../media/image2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5" y="0"/>
            <a:ext cx="1299389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ectangle"/>
          <p:cNvSpPr/>
          <p:nvPr/>
        </p:nvSpPr>
        <p:spPr>
          <a:xfrm>
            <a:off x="-20321" y="5985880"/>
            <a:ext cx="13045442" cy="3771531"/>
          </a:xfrm>
          <a:prstGeom prst="rect">
            <a:avLst/>
          </a:prstGeom>
          <a:solidFill>
            <a:srgbClr val="000000">
              <a:alpha val="5607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10801"/>
                  </a:srgbClr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68" name="Using Exception Driven Development to build Rock-Solid Software"/>
          <p:cNvSpPr txBox="1"/>
          <p:nvPr>
            <p:ph type="ctrTitle"/>
          </p:nvPr>
        </p:nvSpPr>
        <p:spPr>
          <a:xfrm>
            <a:off x="406400" y="7564119"/>
            <a:ext cx="12192000" cy="2705101"/>
          </a:xfrm>
          <a:prstGeom prst="rect">
            <a:avLst/>
          </a:prstGeom>
        </p:spPr>
        <p:txBody>
          <a:bodyPr/>
          <a:lstStyle>
            <a:lvl1pPr defTabSz="257047">
              <a:defRPr sz="7480"/>
            </a:lvl1pPr>
          </a:lstStyle>
          <a:p>
            <a:pPr/>
            <a:r>
              <a:t>Using Exception Driven Development to build Rock-Solid Software</a:t>
            </a:r>
          </a:p>
        </p:txBody>
      </p:sp>
      <p:sp>
        <p:nvSpPr>
          <p:cNvPr id="169" name="Blake Niemyjski"/>
          <p:cNvSpPr txBox="1"/>
          <p:nvPr>
            <p:ph type="subTitle" sz="quarter" idx="1"/>
          </p:nvPr>
        </p:nvSpPr>
        <p:spPr>
          <a:xfrm>
            <a:off x="406400" y="5239325"/>
            <a:ext cx="12192000" cy="1803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Blake Niemyjski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0156" t="0" r="10156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15" name="Rectangle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751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16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7" name="Trust the data**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16830"/>
            </a:pPr>
            <a:r>
              <a:t>Trust the data</a:t>
            </a:r>
            <a:r>
              <a:rPr>
                <a:solidFill>
                  <a:srgbClr val="FFFFFF"/>
                </a:solidFill>
              </a:rPr>
              <a:t>**</a:t>
            </a:r>
          </a:p>
        </p:txBody>
      </p:sp>
      <p:sp>
        <p:nvSpPr>
          <p:cNvPr id="218" name="Why do I care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1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5708" t="0" r="5708" b="0"/>
          <a:stretch>
            <a:fillRect/>
          </a:stretch>
        </p:blipFill>
        <p:spPr>
          <a:xfrm>
            <a:off x="2208106" y="-1395307"/>
            <a:ext cx="13004801" cy="9753601"/>
          </a:xfrm>
          <a:prstGeom prst="rect">
            <a:avLst/>
          </a:prstGeom>
        </p:spPr>
      </p:pic>
      <p:sp>
        <p:nvSpPr>
          <p:cNvPr id="22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4" name="Increased Productiv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03097">
              <a:defRPr sz="11730"/>
            </a:pPr>
            <a:r>
              <a:rPr>
                <a:solidFill>
                  <a:srgbClr val="FFFFFF"/>
                </a:solidFill>
              </a:rPr>
              <a:t>Increased</a:t>
            </a:r>
            <a:r>
              <a:t> Productivity</a:t>
            </a:r>
          </a:p>
        </p:txBody>
      </p:sp>
      <p:sp>
        <p:nvSpPr>
          <p:cNvPr id="225" name="Why do I care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49530"/>
            <a:ext cx="10794075" cy="10234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8138" t="0" r="8138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34" name="Rectangle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7515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35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6" name="Brand Im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FFFFF"/>
                </a:solidFill>
              </a:rPr>
              <a:t>Brand</a:t>
            </a:r>
            <a:r>
              <a:t> Image</a:t>
            </a:r>
          </a:p>
        </p:txBody>
      </p:sp>
      <p:sp>
        <p:nvSpPr>
          <p:cNvPr id="237" name="Why do I care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ummary"/>
          <p:cNvSpPr txBox="1"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242" name="All software has bug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All software has bugs</a:t>
            </a:r>
          </a:p>
          <a:p>
            <a:pPr marL="444500" indent="-444500">
              <a:defRPr sz="6500"/>
            </a:pPr>
            <a:r>
              <a:t>Trust the data</a:t>
            </a:r>
            <a:r>
              <a:rPr>
                <a:solidFill>
                  <a:srgbClr val="78B005"/>
                </a:solidFill>
              </a:rPr>
              <a:t>*</a:t>
            </a:r>
          </a:p>
          <a:p>
            <a:pPr marL="444500" indent="-444500">
              <a:defRPr sz="6500"/>
            </a:pPr>
            <a:r>
              <a:t>Increased productivity</a:t>
            </a:r>
          </a:p>
          <a:p>
            <a:pPr marL="444500" indent="-444500">
              <a:defRPr sz="6500"/>
            </a:pPr>
            <a:r>
              <a:t>Improved brand image</a:t>
            </a:r>
          </a:p>
        </p:txBody>
      </p:sp>
      <p:sp>
        <p:nvSpPr>
          <p:cNvPr id="243" name="Why Do I care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Why Do I care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3020" t="0" r="13020" b="0"/>
          <a:stretch>
            <a:fillRect/>
          </a:stretch>
        </p:blipFill>
        <p:spPr>
          <a:xfrm>
            <a:off x="0" y="-4036907"/>
            <a:ext cx="13004800" cy="97536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46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7" name="Collect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FFFFF"/>
                </a:solidFill>
              </a:rPr>
              <a:t>Collect</a:t>
            </a:r>
            <a:r>
              <a:t> data</a:t>
            </a:r>
          </a:p>
        </p:txBody>
      </p:sp>
      <p:sp>
        <p:nvSpPr>
          <p:cNvPr id="248" name="Step 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6172" t="129" r="6044" b="129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5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4" name="How do I know My app is preforming as expect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50520">
              <a:defRPr sz="10200"/>
            </a:pPr>
            <a:r>
              <a:t>How do I </a:t>
            </a:r>
            <a:r>
              <a:rPr>
                <a:solidFill>
                  <a:srgbClr val="FFFFFF"/>
                </a:solidFill>
              </a:rPr>
              <a:t>know</a:t>
            </a:r>
            <a:r>
              <a:t> My app is preforming as expected?</a:t>
            </a:r>
          </a:p>
        </p:txBody>
      </p:sp>
      <p:sp>
        <p:nvSpPr>
          <p:cNvPr id="255" name="Ask yourself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yourself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Ways To coll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200"/>
            </a:pPr>
            <a:r>
              <a:t>Ways To </a:t>
            </a:r>
            <a:r>
              <a:rPr>
                <a:solidFill>
                  <a:srgbClr val="FFFFFF"/>
                </a:solidFill>
              </a:rPr>
              <a:t>collect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3085" t="0" r="13085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264" name="To Emai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Email</a:t>
            </a:r>
          </a:p>
        </p:txBody>
      </p:sp>
      <p:sp>
        <p:nvSpPr>
          <p:cNvPr id="265" name="Loggin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933" y="-65235"/>
            <a:ext cx="13094667" cy="9937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Messages Image(1033887639).png" descr="Messages Image(1033887639)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039" t="0" r="1039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4107" r="0" b="4107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274" name="To Dis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Disk</a:t>
            </a:r>
          </a:p>
        </p:txBody>
      </p:sp>
      <p:sp>
        <p:nvSpPr>
          <p:cNvPr id="275" name="Loggin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64971532.jpg" descr="64971532.jp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-51826" y="-92684"/>
            <a:ext cx="13108452" cy="9753601"/>
          </a:xfrm>
          <a:prstGeom prst="rect">
            <a:avLst/>
          </a:prstGeom>
          <a:ln w="9525">
            <a:round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4566" y="-5544"/>
            <a:ext cx="8131503" cy="11415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6359" t="0" r="6359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288" name="Inhou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Inhouse</a:t>
            </a:r>
          </a:p>
        </p:txBody>
      </p:sp>
      <p:sp>
        <p:nvSpPr>
          <p:cNvPr id="289" name="Loggin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he danger in building internal tools is not that it saves insignificant amount of cash, but that it stifles future cash"/>
          <p:cNvSpPr txBox="1"/>
          <p:nvPr>
            <p:ph type="body" idx="21"/>
          </p:nvPr>
        </p:nvSpPr>
        <p:spPr>
          <a:xfrm>
            <a:off x="876300" y="2908300"/>
            <a:ext cx="11226800" cy="3953766"/>
          </a:xfrm>
          <a:prstGeom prst="rect">
            <a:avLst/>
          </a:prstGeom>
        </p:spPr>
        <p:txBody>
          <a:bodyPr/>
          <a:lstStyle/>
          <a:p>
            <a:pPr>
              <a:defRPr sz="7600"/>
            </a:pPr>
            <a:r>
              <a:t>The danger in building internal tools is not that it saves insignificant amount of cash, </a:t>
            </a:r>
            <a:r>
              <a:rPr>
                <a:solidFill>
                  <a:srgbClr val="828787"/>
                </a:solidFill>
              </a:rPr>
              <a:t>but that it stifles future cash</a:t>
            </a:r>
          </a:p>
        </p:txBody>
      </p:sp>
      <p:sp>
        <p:nvSpPr>
          <p:cNvPr id="294" name="Josh Pigford"/>
          <p:cNvSpPr txBox="1"/>
          <p:nvPr>
            <p:ph type="body" idx="22"/>
          </p:nvPr>
        </p:nvSpPr>
        <p:spPr>
          <a:xfrm>
            <a:off x="393700" y="7797800"/>
            <a:ext cx="12192000" cy="863603"/>
          </a:xfrm>
          <a:prstGeom prst="rect">
            <a:avLst/>
          </a:prstGeom>
        </p:spPr>
        <p:txBody>
          <a:bodyPr/>
          <a:lstStyle/>
          <a:p>
            <a:pPr/>
            <a:r>
              <a:t>Josh Pigford</a:t>
            </a:r>
          </a:p>
        </p:txBody>
      </p:sp>
      <p:sp>
        <p:nvSpPr>
          <p:cNvPr id="295" name="Food for thought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Food for thought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o what should I us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200"/>
            </a:pPr>
            <a:r>
              <a:t>So what </a:t>
            </a:r>
            <a:r>
              <a:rPr>
                <a:solidFill>
                  <a:srgbClr val="FFFFFF"/>
                </a:solidFill>
              </a:rPr>
              <a:t>should</a:t>
            </a:r>
            <a:r>
              <a:t> </a:t>
            </a:r>
            <a:r>
              <a:rPr>
                <a:solidFill>
                  <a:srgbClr val="FFFFFF"/>
                </a:solidFill>
              </a:rPr>
              <a:t>I</a:t>
            </a:r>
            <a:r>
              <a:t> use?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64" t="0" r="164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304" name="Third Party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Third Party Solutions</a:t>
            </a:r>
          </a:p>
        </p:txBody>
      </p:sp>
      <p:sp>
        <p:nvSpPr>
          <p:cNvPr id="305" name="Loggin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Option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Options</a:t>
            </a:r>
          </a:p>
        </p:txBody>
      </p:sp>
      <p:sp>
        <p:nvSpPr>
          <p:cNvPr id="310" name="Exceptionless…"/>
          <p:cNvSpPr txBox="1"/>
          <p:nvPr>
            <p:ph type="body" idx="1"/>
          </p:nvPr>
        </p:nvSpPr>
        <p:spPr>
          <a:xfrm>
            <a:off x="406400" y="2108245"/>
            <a:ext cx="12192000" cy="6108701"/>
          </a:xfrm>
          <a:prstGeom prst="rect">
            <a:avLst/>
          </a:prstGeom>
        </p:spPr>
        <p:txBody>
          <a:bodyPr/>
          <a:lstStyle/>
          <a:p>
            <a:pPr marL="208914" indent="-208914" defTabSz="274574">
              <a:spcBef>
                <a:spcPts val="1300"/>
              </a:spcBef>
              <a:defRPr sz="6768">
                <a:solidFill>
                  <a:srgbClr val="83AD34"/>
                </a:solidFill>
              </a:defRPr>
            </a:pPr>
            <a:r>
              <a:t>Exceptionless</a:t>
            </a:r>
          </a:p>
          <a:p>
            <a:pPr lvl="1" marL="417830" indent="-208915" defTabSz="274574">
              <a:spcBef>
                <a:spcPts val="1300"/>
              </a:spcBef>
              <a:defRPr sz="4512"/>
            </a:pPr>
            <a:r>
              <a:t>Starting at $15, </a:t>
            </a:r>
            <a:r>
              <a:rPr>
                <a:solidFill>
                  <a:srgbClr val="FFFFFF"/>
                </a:solidFill>
              </a:rPr>
              <a:t>Free</a:t>
            </a:r>
            <a:r>
              <a:t> to self host</a:t>
            </a:r>
          </a:p>
          <a:p>
            <a:pPr marL="208915" indent="-208915" defTabSz="274574">
              <a:spcBef>
                <a:spcPts val="1300"/>
              </a:spcBef>
              <a:defRPr sz="4512">
                <a:solidFill>
                  <a:srgbClr val="FFFFFF"/>
                </a:solidFill>
              </a:defRPr>
            </a:pPr>
            <a:r>
              <a:t>RAYGUN</a:t>
            </a:r>
          </a:p>
          <a:p>
            <a:pPr lvl="1" marL="417830" indent="-208915" defTabSz="274574">
              <a:spcBef>
                <a:spcPts val="1300"/>
              </a:spcBef>
              <a:defRPr sz="4512"/>
            </a:pPr>
            <a:r>
              <a:t>Starting at $250</a:t>
            </a:r>
          </a:p>
          <a:p>
            <a:pPr marL="208915" indent="-208915" defTabSz="274574">
              <a:spcBef>
                <a:spcPts val="1300"/>
              </a:spcBef>
              <a:defRPr sz="4512">
                <a:solidFill>
                  <a:srgbClr val="FFFFFF"/>
                </a:solidFill>
              </a:defRPr>
            </a:pPr>
            <a:r>
              <a:t>Application Insights</a:t>
            </a:r>
          </a:p>
          <a:p>
            <a:pPr lvl="1" marL="417830" indent="-208915" defTabSz="274574">
              <a:spcBef>
                <a:spcPts val="1300"/>
              </a:spcBef>
              <a:defRPr sz="4512"/>
            </a:pPr>
            <a:r>
              <a:t>Starting at $15/node,  Azure only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What is Exceptionles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Exceptionless</a:t>
            </a:r>
          </a:p>
        </p:txBody>
      </p:sp>
      <p:sp>
        <p:nvSpPr>
          <p:cNvPr id="313" name="Exceptionless…"/>
          <p:cNvSpPr txBox="1"/>
          <p:nvPr>
            <p:ph type="body" idx="1"/>
          </p:nvPr>
        </p:nvSpPr>
        <p:spPr>
          <a:xfrm>
            <a:off x="406400" y="2108245"/>
            <a:ext cx="12192000" cy="6108701"/>
          </a:xfrm>
          <a:prstGeom prst="rect">
            <a:avLst/>
          </a:prstGeom>
        </p:spPr>
        <p:txBody>
          <a:bodyPr/>
          <a:lstStyle/>
          <a:p>
            <a:pPr marL="248919" indent="-248919" defTabSz="327152">
              <a:spcBef>
                <a:spcPts val="1500"/>
              </a:spcBef>
              <a:defRPr sz="8064">
                <a:solidFill>
                  <a:srgbClr val="83AD34"/>
                </a:solidFill>
              </a:defRPr>
            </a:pPr>
            <a:r>
              <a:t>Exceptionless</a:t>
            </a:r>
          </a:p>
          <a:p>
            <a:pPr lvl="1" marL="497840" indent="-248920" defTabSz="327152">
              <a:spcBef>
                <a:spcPts val="1500"/>
              </a:spcBef>
              <a:defRPr sz="5376"/>
            </a:pPr>
            <a:r>
              <a:t>Open Source (MIT)</a:t>
            </a:r>
          </a:p>
          <a:p>
            <a:pPr lvl="1" marL="497840" indent="-248920" defTabSz="327152">
              <a:spcBef>
                <a:spcPts val="1500"/>
              </a:spcBef>
              <a:defRPr sz="5376"/>
            </a:pPr>
            <a:r>
              <a:t>Detailed error reports</a:t>
            </a:r>
          </a:p>
          <a:p>
            <a:pPr lvl="1" marL="497840" indent="-248920" defTabSz="327152">
              <a:spcBef>
                <a:spcPts val="1500"/>
              </a:spcBef>
              <a:defRPr sz="5376"/>
            </a:pPr>
            <a:r>
              <a:t>Real-time view as events occur</a:t>
            </a:r>
          </a:p>
          <a:p>
            <a:pPr lvl="1" marL="497840" indent="-248920" defTabSz="327152">
              <a:spcBef>
                <a:spcPts val="1500"/>
              </a:spcBef>
              <a:defRPr sz="5376"/>
            </a:pPr>
            <a:r>
              <a:t>Rich notifications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014" y="-37678"/>
            <a:ext cx="13038828" cy="1201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hat is Exception Driven Developme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3991">
              <a:defRPr sz="12920"/>
            </a:pPr>
            <a:r>
              <a:rPr>
                <a:solidFill>
                  <a:srgbClr val="FFFFFF"/>
                </a:solidFill>
              </a:rPr>
              <a:t>What is</a:t>
            </a:r>
            <a:r>
              <a:t> Exception Driven Development</a:t>
            </a:r>
            <a:r>
              <a:rPr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446" r="0" b="1446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2090" t="0" r="209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090" t="0" r="209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9" y="-10891"/>
            <a:ext cx="12997682" cy="9889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4" name="DEMO TIME!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78B002"/>
                </a:solidFill>
              </a:defRPr>
            </a:pPr>
            <a:r>
              <a:rPr>
                <a:solidFill>
                  <a:srgbClr val="FFFFFF"/>
                </a:solidFill>
              </a:rPr>
              <a:t>DEMO TIME!!!</a:t>
            </a:r>
          </a:p>
        </p:txBody>
      </p:sp>
      <p:sp>
        <p:nvSpPr>
          <p:cNvPr id="335" name="Step 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ummary"/>
          <p:cNvSpPr txBox="1"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340" name="Ship softwa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Ship software</a:t>
            </a:r>
          </a:p>
          <a:p>
            <a:pPr marL="444500" indent="-444500">
              <a:defRPr sz="6500"/>
            </a:pPr>
            <a:r>
              <a:t>Collect </a:t>
            </a:r>
            <a:r>
              <a:rPr b="1">
                <a:solidFill>
                  <a:srgbClr val="7AB203"/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contextual</a:t>
            </a:r>
            <a:r>
              <a:t> data</a:t>
            </a:r>
          </a:p>
        </p:txBody>
      </p:sp>
      <p:sp>
        <p:nvSpPr>
          <p:cNvPr id="341" name="Collect Data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Collect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5566" t="0" r="5566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44" name="Rectangle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5408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345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6" name="Fix The Issues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Fix The </a:t>
            </a:r>
            <a:r>
              <a:rPr>
                <a:solidFill>
                  <a:srgbClr val="FFFFFF"/>
                </a:solidFill>
              </a:rPr>
              <a:t>Issues</a:t>
            </a:r>
            <a:r>
              <a:rPr>
                <a:solidFill>
                  <a:srgbClr val="79AF06"/>
                </a:solidFill>
              </a:rPr>
              <a:t>!!</a:t>
            </a:r>
          </a:p>
        </p:txBody>
      </p:sp>
      <p:sp>
        <p:nvSpPr>
          <p:cNvPr id="347" name="Step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What should I Focus 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What should</a:t>
            </a:r>
            <a:r>
              <a:rPr>
                <a:solidFill>
                  <a:srgbClr val="FFFFFF"/>
                </a:solidFill>
              </a:rPr>
              <a:t> I</a:t>
            </a:r>
            <a:r>
              <a:t> Focus on</a:t>
            </a:r>
            <a:r>
              <a:rPr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“Broad-based trend analysis of error reporting data shows that 80% of customer issues can be solved by fixing 20% of the top-reported bugs. Even addressing 1% of the top bugs would address 50% of the customer issues.”"/>
          <p:cNvSpPr txBox="1"/>
          <p:nvPr>
            <p:ph type="body" idx="21"/>
          </p:nvPr>
        </p:nvSpPr>
        <p:spPr>
          <a:xfrm>
            <a:off x="889000" y="2908300"/>
            <a:ext cx="11226800" cy="4213863"/>
          </a:xfrm>
          <a:prstGeom prst="rect">
            <a:avLst/>
          </a:prstGeom>
        </p:spPr>
        <p:txBody>
          <a:bodyPr/>
          <a:lstStyle/>
          <a:p>
            <a:pPr marL="114300" algn="ctr" defTabSz="457200">
              <a:lnSpc>
                <a:spcPct val="100000"/>
              </a:lnSpc>
              <a:defRPr cap="none" sz="5600"/>
            </a:pPr>
            <a:r>
              <a:t>“Broad-based trend analysis of error reporting data shows that </a:t>
            </a:r>
            <a:r>
              <a:t>80% of customer issues can be solved by fixing 20% of the top-reported bugs.</a:t>
            </a:r>
            <a:r>
              <a:t> Even addressing 1% of the top bugs would address 50% of the customer issues.”</a:t>
            </a:r>
          </a:p>
        </p:txBody>
      </p:sp>
      <p:sp>
        <p:nvSpPr>
          <p:cNvPr id="356" name="Windows Error Reporting Servic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Windows Error Reporting 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Fix the top three errors!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Fix the top </a:t>
            </a:r>
            <a:r>
              <a:rPr>
                <a:solidFill>
                  <a:srgbClr val="FFFFFF"/>
                </a:solidFill>
              </a:rPr>
              <a:t>three</a:t>
            </a:r>
            <a:r>
              <a:t> errors!!!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801" r="0" b="1801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365" name="Prevent Regre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Prevent Regressions</a:t>
            </a:r>
          </a:p>
        </p:txBody>
      </p:sp>
      <p:sp>
        <p:nvSpPr>
          <p:cNvPr id="366" name="Add Test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Tests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5640" y="424603"/>
            <a:ext cx="6705601" cy="4415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llect Contextual Data…"/>
          <p:cNvSpPr txBox="1"/>
          <p:nvPr>
            <p:ph type="title"/>
          </p:nvPr>
        </p:nvSpPr>
        <p:spPr>
          <a:xfrm>
            <a:off x="355841" y="2616200"/>
            <a:ext cx="12293118" cy="4521200"/>
          </a:xfrm>
          <a:prstGeom prst="rect">
            <a:avLst/>
          </a:prstGeom>
        </p:spPr>
        <p:txBody>
          <a:bodyPr/>
          <a:lstStyle/>
          <a:p>
            <a:pPr marL="1849120" indent="-1849120" defTabSz="327152">
              <a:buClr>
                <a:srgbClr val="FFFFFF"/>
              </a:buClr>
              <a:buSzPct val="100000"/>
              <a:buAutoNum type="arabicPeriod" startAt="1"/>
              <a:defRPr sz="9520"/>
            </a:pPr>
            <a:r>
              <a:rPr>
                <a:solidFill>
                  <a:srgbClr val="77B002"/>
                </a:solidFill>
              </a:rPr>
              <a:t>Collect </a:t>
            </a:r>
            <a:r>
              <a:rPr>
                <a:solidFill>
                  <a:srgbClr val="FFFFFF"/>
                </a:solidFill>
              </a:rPr>
              <a:t>Contextual</a:t>
            </a:r>
            <a:r>
              <a:rPr>
                <a:solidFill>
                  <a:srgbClr val="77B002"/>
                </a:solidFill>
              </a:rPr>
              <a:t> Data</a:t>
            </a:r>
            <a:endParaRPr>
              <a:solidFill>
                <a:srgbClr val="77B002"/>
              </a:solidFill>
            </a:endParaRPr>
          </a:p>
          <a:p>
            <a:pPr marL="1849120" indent="-1849120" defTabSz="327152">
              <a:buClr>
                <a:srgbClr val="FFFFFF"/>
              </a:buClr>
              <a:buSzPct val="100000"/>
              <a:defRPr sz="9520"/>
            </a:pPr>
            <a:r>
              <a:rPr>
                <a:solidFill>
                  <a:srgbClr val="77B002"/>
                </a:solidFill>
              </a:rPr>
              <a:t>Fix Issues</a:t>
            </a:r>
            <a:endParaRPr>
              <a:solidFill>
                <a:srgbClr val="77B002"/>
              </a:solidFill>
            </a:endParaRPr>
          </a:p>
          <a:p>
            <a:pPr marL="1849120" indent="-1849120" defTabSz="327152">
              <a:buClr>
                <a:srgbClr val="FFFFFF"/>
              </a:buClr>
              <a:buSzPct val="100000"/>
              <a:defRPr sz="9520"/>
            </a:pPr>
            <a:r>
              <a:rPr>
                <a:solidFill>
                  <a:srgbClr val="77B002"/>
                </a:solidFill>
              </a:rPr>
              <a:t>Deploy Often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7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3" name="DEMO TIME!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>
                <a:solidFill>
                  <a:srgbClr val="78B002"/>
                </a:solidFill>
              </a:defRPr>
            </a:pPr>
            <a:r>
              <a:rPr>
                <a:solidFill>
                  <a:srgbClr val="FFFFFF"/>
                </a:solidFill>
              </a:rPr>
              <a:t>DEMO TIME!!!</a:t>
            </a:r>
          </a:p>
        </p:txBody>
      </p:sp>
      <p:sp>
        <p:nvSpPr>
          <p:cNvPr id="374" name="Step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ummary"/>
          <p:cNvSpPr txBox="1"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379" name="Look at the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Look at the data</a:t>
            </a:r>
          </a:p>
          <a:p>
            <a:pPr marL="444500" indent="-444500">
              <a:defRPr sz="6500"/>
            </a:pPr>
            <a:r>
              <a:t>Fixing the top </a:t>
            </a:r>
            <a:r>
              <a:rPr>
                <a:solidFill>
                  <a:srgbClr val="79B200"/>
                </a:solidFill>
              </a:rPr>
              <a:t>THREE</a:t>
            </a:r>
            <a:r>
              <a:t> issues</a:t>
            </a:r>
          </a:p>
          <a:p>
            <a:pPr marL="444500" indent="-444500">
              <a:defRPr sz="6500"/>
            </a:pPr>
            <a:r>
              <a:t>Add tests</a:t>
            </a:r>
          </a:p>
        </p:txBody>
      </p:sp>
      <p:sp>
        <p:nvSpPr>
          <p:cNvPr id="380" name="Fixing Issues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Fixing 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1283" r="0" b="11283"/>
          <a:stretch>
            <a:fillRect/>
          </a:stretch>
        </p:blipFill>
        <p:spPr>
          <a:xfrm>
            <a:off x="2466587" y="0"/>
            <a:ext cx="8071626" cy="6053720"/>
          </a:xfrm>
          <a:prstGeom prst="rect">
            <a:avLst/>
          </a:prstGeom>
        </p:spPr>
      </p:pic>
      <p:sp>
        <p:nvSpPr>
          <p:cNvPr id="38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4" name="Deploy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Deploy again</a:t>
            </a:r>
          </a:p>
        </p:txBody>
      </p:sp>
      <p:sp>
        <p:nvSpPr>
          <p:cNvPr id="385" name="Step 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Deploy every Bug f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Deploy </a:t>
            </a:r>
            <a:r>
              <a:rPr>
                <a:solidFill>
                  <a:srgbClr val="FFFFFF"/>
                </a:solidFill>
              </a:rPr>
              <a:t>every</a:t>
            </a:r>
            <a:r>
              <a:rPr>
                <a:solidFill>
                  <a:srgbClr val="77B002"/>
                </a:solidFill>
              </a:rPr>
              <a:t> Bug fix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Follow Up With Custom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Follow </a:t>
            </a:r>
            <a:r>
              <a:rPr>
                <a:solidFill>
                  <a:srgbClr val="FFFFFF"/>
                </a:solidFill>
              </a:rPr>
              <a:t>Up</a:t>
            </a:r>
            <a:r>
              <a:rPr>
                <a:solidFill>
                  <a:srgbClr val="77B002"/>
                </a:solidFill>
              </a:rPr>
              <a:t> With Customers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inSE And Repe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RinSE </a:t>
            </a:r>
            <a:r>
              <a:rPr>
                <a:solidFill>
                  <a:srgbClr val="FFFFFF"/>
                </a:solidFill>
              </a:rPr>
              <a:t>And</a:t>
            </a:r>
            <a:r>
              <a:rPr>
                <a:solidFill>
                  <a:srgbClr val="77B002"/>
                </a:solidFill>
              </a:rPr>
              <a:t> Repeat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ummary"/>
          <p:cNvSpPr txBox="1"/>
          <p:nvPr>
            <p:ph type="title"/>
          </p:nvPr>
        </p:nvSpPr>
        <p:spPr>
          <a:xfrm>
            <a:off x="406400" y="1536700"/>
            <a:ext cx="12192000" cy="1309423"/>
          </a:xfrm>
          <a:prstGeom prst="rect">
            <a:avLst/>
          </a:prstGeom>
        </p:spPr>
        <p:txBody>
          <a:bodyPr/>
          <a:lstStyle>
            <a:lvl1pPr defTabSz="578358">
              <a:spcBef>
                <a:spcPts val="2700"/>
              </a:spcBef>
              <a:defRPr sz="9405"/>
            </a:lvl1pPr>
          </a:lstStyle>
          <a:p>
            <a:pPr/>
            <a:r>
              <a:t>Summary</a:t>
            </a:r>
          </a:p>
        </p:txBody>
      </p:sp>
      <p:sp>
        <p:nvSpPr>
          <p:cNvPr id="402" name="Deploy oft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6500"/>
            </a:pPr>
            <a:r>
              <a:t>Deploy often</a:t>
            </a:r>
          </a:p>
          <a:p>
            <a:pPr marL="444500" indent="-444500">
              <a:defRPr sz="6500"/>
            </a:pPr>
            <a:r>
              <a:t>Follow up with end users</a:t>
            </a:r>
          </a:p>
          <a:p>
            <a:pPr marL="444500" indent="-444500">
              <a:defRPr sz="6500"/>
            </a:pPr>
            <a:r>
              <a:t>Fix more bugs!</a:t>
            </a:r>
          </a:p>
          <a:p>
            <a:pPr marL="444500" indent="-444500">
              <a:defRPr sz="6500"/>
            </a:pPr>
            <a:r>
              <a:t>Have rock solid software</a:t>
            </a:r>
          </a:p>
        </p:txBody>
      </p:sp>
      <p:sp>
        <p:nvSpPr>
          <p:cNvPr id="403" name="Deploy Again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Deploy Again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1305" t="0" r="1130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08" name="Rectangle"/>
          <p:cNvSpPr/>
          <p:nvPr/>
        </p:nvSpPr>
        <p:spPr>
          <a:xfrm>
            <a:off x="-20321" y="5073226"/>
            <a:ext cx="13045442" cy="4684185"/>
          </a:xfrm>
          <a:prstGeom prst="rect">
            <a:avLst/>
          </a:prstGeom>
          <a:solidFill>
            <a:srgbClr val="000000">
              <a:alpha val="5709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A9A9A9">
                    <a:alpha val="51642"/>
                  </a:srgbClr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409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0" name="Profi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Profit!</a:t>
            </a:r>
          </a:p>
        </p:txBody>
      </p:sp>
      <p:sp>
        <p:nvSpPr>
          <p:cNvPr id="411" name="Step 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@BlakeN…"/>
          <p:cNvSpPr txBox="1"/>
          <p:nvPr>
            <p:ph type="body" idx="21"/>
          </p:nvPr>
        </p:nvSpPr>
        <p:spPr>
          <a:xfrm>
            <a:off x="5892800" y="2654300"/>
            <a:ext cx="6705600" cy="3964433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hlinkClick r:id="rId2" invalidUrl="" action="" tgtFrame="" tooltip="" history="1" highlightClick="0" endSnd="0"/>
              </a:rPr>
              <a:t>@BlakeN</a:t>
            </a:r>
          </a:p>
          <a:p>
            <a:pPr>
              <a:defRPr sz="7000"/>
            </a:pPr>
            <a:r>
              <a:rPr>
                <a:hlinkClick r:id="rId3" invalidUrl="" action="" tgtFrame="" tooltip="" history="1" highlightClick="0" endSnd="0"/>
              </a:rPr>
              <a:t>github.com/niemyjski</a:t>
            </a:r>
          </a:p>
          <a:p>
            <a:pPr>
              <a:defRPr sz="7000"/>
            </a:pPr>
            <a:r>
              <a:t>exceptionless.com</a:t>
            </a:r>
          </a:p>
        </p:txBody>
      </p:sp>
      <p:pic>
        <p:nvPicPr>
          <p:cNvPr id="416" name="Image" descr="Image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7812" t="0" r="7812" b="0"/>
          <a:stretch>
            <a:fillRect/>
          </a:stretch>
        </p:blipFill>
        <p:spPr>
          <a:xfrm>
            <a:off x="0" y="-1"/>
            <a:ext cx="5486400" cy="9753601"/>
          </a:xfrm>
          <a:prstGeom prst="rect">
            <a:avLst/>
          </a:prstGeom>
        </p:spPr>
      </p:pic>
      <p:sp>
        <p:nvSpPr>
          <p:cNvPr id="417" name="Blake Niemyjski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Blake Niemyjski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Why do I Ca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77B002"/>
                </a:solidFill>
              </a:rPr>
              <a:t>Why do</a:t>
            </a:r>
            <a:r>
              <a:rPr>
                <a:solidFill>
                  <a:srgbClr val="FFFFFF"/>
                </a:solidFill>
              </a:rPr>
              <a:t> I</a:t>
            </a:r>
            <a:r>
              <a:t> Care</a:t>
            </a:r>
            <a:r>
              <a:rPr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236" t="0" r="1236" b="0"/>
          <a:stretch>
            <a:fillRect/>
          </a:stretch>
        </p:blipFill>
        <p:spPr>
          <a:xfrm>
            <a:off x="4317957" y="0"/>
            <a:ext cx="8686844" cy="6515132"/>
          </a:xfrm>
          <a:prstGeom prst="rect">
            <a:avLst/>
          </a:prstGeom>
        </p:spPr>
      </p:pic>
      <p:sp>
        <p:nvSpPr>
          <p:cNvPr id="190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1" name="Software has Bu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14280"/>
            </a:pPr>
            <a:r>
              <a:rPr>
                <a:solidFill>
                  <a:srgbClr val="FFFFFF"/>
                </a:solidFill>
              </a:rPr>
              <a:t>Software has </a:t>
            </a:r>
            <a:r>
              <a:t>Bugs</a:t>
            </a:r>
          </a:p>
        </p:txBody>
      </p:sp>
      <p:sp>
        <p:nvSpPr>
          <p:cNvPr id="192" name="Why do I care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he question isn’t how many bugs you will ship with, but how fast can you fix them?"/>
          <p:cNvSpPr txBox="1"/>
          <p:nvPr>
            <p:ph type="body" idx="21"/>
          </p:nvPr>
        </p:nvSpPr>
        <p:spPr>
          <a:xfrm>
            <a:off x="876300" y="2908300"/>
            <a:ext cx="11226800" cy="3499107"/>
          </a:xfrm>
          <a:prstGeom prst="rect">
            <a:avLst/>
          </a:prstGeom>
        </p:spPr>
        <p:txBody>
          <a:bodyPr/>
          <a:lstStyle>
            <a:lvl1pPr>
              <a:defRPr sz="8900"/>
            </a:lvl1pPr>
          </a:lstStyle>
          <a:p>
            <a:pPr/>
            <a:r>
              <a:t>The question isn’t how many bugs you will ship with, but how fast can you fix them?</a:t>
            </a:r>
          </a:p>
        </p:txBody>
      </p:sp>
      <p:sp>
        <p:nvSpPr>
          <p:cNvPr id="197" name="Jeff Atwood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Jeff Atwood</a:t>
            </a:r>
          </a:p>
        </p:txBody>
      </p:sp>
      <p:sp>
        <p:nvSpPr>
          <p:cNvPr id="198" name="Food for thought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Food for thought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VG: 15-50 PER 1K LOC…"/>
          <p:cNvSpPr txBox="1"/>
          <p:nvPr>
            <p:ph type="body" idx="21"/>
          </p:nvPr>
        </p:nvSpPr>
        <p:spPr>
          <a:xfrm>
            <a:off x="876300" y="2908300"/>
            <a:ext cx="11226800" cy="2302259"/>
          </a:xfrm>
          <a:prstGeom prst="rect">
            <a:avLst/>
          </a:prstGeom>
        </p:spPr>
        <p:txBody>
          <a:bodyPr/>
          <a:lstStyle/>
          <a:p>
            <a:pPr>
              <a:defRPr sz="8700"/>
            </a:pPr>
            <a:r>
              <a:t>AVG: 15-50 PER 1K LOC</a:t>
            </a:r>
          </a:p>
          <a:p>
            <a:pPr>
              <a:defRPr sz="8700"/>
            </a:pPr>
            <a:r>
              <a:t>Space Shuttle: 0 PER 500K LOC</a:t>
            </a:r>
          </a:p>
        </p:txBody>
      </p:sp>
      <p:sp>
        <p:nvSpPr>
          <p:cNvPr id="203" name="Steve McConnell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 McConnell</a:t>
            </a:r>
          </a:p>
        </p:txBody>
      </p:sp>
      <p:sp>
        <p:nvSpPr>
          <p:cNvPr id="204" name="Average Bugs PER Line Of Code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Bugs PER Line Of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“If you're waiting around for users to tell you about problems with your website or application, you're only seeing a tiny fraction of all the problems that are actually occurring.…"/>
          <p:cNvSpPr txBox="1"/>
          <p:nvPr>
            <p:ph type="body" idx="21"/>
          </p:nvPr>
        </p:nvSpPr>
        <p:spPr>
          <a:xfrm>
            <a:off x="5892800" y="2641600"/>
            <a:ext cx="6705600" cy="4503928"/>
          </a:xfrm>
          <a:prstGeom prst="rect">
            <a:avLst/>
          </a:prstGeom>
        </p:spPr>
        <p:txBody>
          <a:bodyPr/>
          <a:lstStyle/>
          <a:p>
            <a:pPr>
              <a:defRPr sz="4300"/>
            </a:pPr>
            <a:r>
              <a:t>“If you're waiting around for users to tell you about problems with your website or application, you're only seeing a tiny fraction of all the problems that are actually occurring. </a:t>
            </a:r>
          </a:p>
          <a:p>
            <a:pPr>
              <a:defRPr sz="4300"/>
            </a:pPr>
          </a:p>
          <a:p>
            <a:pPr>
              <a:defRPr sz="4300"/>
            </a:pPr>
            <a:r>
              <a:t>The proverbial tip of the iceberg.”</a:t>
            </a:r>
          </a:p>
        </p:txBody>
      </p:sp>
      <p:pic>
        <p:nvPicPr>
          <p:cNvPr id="209" name="Image" descr="Image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31910" t="0" r="31910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210" name="Jeff Atwood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Jeff Atwood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